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4500" cy="99314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CD22B-CFA1-F435-A717-72011BACAE01}" v="5" dt="2026-03-17T09:10:46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4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4913" y="1241425"/>
            <a:ext cx="18446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4913" y="1241425"/>
            <a:ext cx="1844675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17/03/2026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SIPCMContentMarking" descr="{&quot;HashCode&quot;:-1095056172,&quot;Placement&quot;:&quot;Footer&quot;}"/>
          <p:cNvSpPr txBox="1"/>
          <p:nvPr userDrawn="1"/>
        </p:nvSpPr>
        <p:spPr>
          <a:xfrm>
            <a:off x="0" y="17377956"/>
            <a:ext cx="126567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737373"/>
                </a:solidFill>
                <a:latin typeface="Calibri" panose="020F0502020204030204" pitchFamily="34" charset="0"/>
              </a:rPr>
              <a:t>General Document</a:t>
            </a:r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tiff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tiff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C96A354-906A-471D-9E27-059E7C788AA8}"/>
              </a:ext>
            </a:extLst>
          </p:cNvPr>
          <p:cNvGrpSpPr/>
          <p:nvPr/>
        </p:nvGrpSpPr>
        <p:grpSpPr>
          <a:xfrm>
            <a:off x="0" y="0"/>
            <a:ext cx="9726896" cy="17640300"/>
            <a:chOff x="4060" y="-6035"/>
            <a:chExt cx="9726896" cy="17640300"/>
          </a:xfrm>
        </p:grpSpPr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001523A3-D0A5-3447-9A4B-DA59FA07C8E9}"/>
                </a:ext>
              </a:extLst>
            </p:cNvPr>
            <p:cNvSpPr/>
            <p:nvPr/>
          </p:nvSpPr>
          <p:spPr>
            <a:xfrm>
              <a:off x="4060" y="-6035"/>
              <a:ext cx="9726896" cy="17640300"/>
            </a:xfrm>
            <a:prstGeom prst="rect">
              <a:avLst/>
            </a:prstGeom>
            <a:solidFill>
              <a:srgbClr val="1448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77E6DF-4EA3-D14D-8E13-28AB8D609DDE}"/>
                </a:ext>
              </a:extLst>
            </p:cNvPr>
            <p:cNvSpPr/>
            <p:nvPr/>
          </p:nvSpPr>
          <p:spPr>
            <a:xfrm>
              <a:off x="171524" y="51473"/>
              <a:ext cx="9366739" cy="17054871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" name="Picture 306">
            <a:extLst>
              <a:ext uri="{FF2B5EF4-FFF2-40B4-BE49-F238E27FC236}">
                <a16:creationId xmlns:a16="http://schemas.microsoft.com/office/drawing/2014/main" id="{43CA9D44-71AA-0F45-8E2E-DC8C8F36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4" y="500203"/>
            <a:ext cx="973774" cy="973774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21426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8166" y="11413581"/>
            <a:ext cx="2857501" cy="2299787"/>
          </a:xfrm>
          <a:prstGeom prst="blockArc">
            <a:avLst>
              <a:gd name="adj1" fmla="val 10722356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700386" y="9269183"/>
            <a:ext cx="2769954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3051" y="7085317"/>
            <a:ext cx="2916496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9027431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49965" y="4957228"/>
            <a:ext cx="2780685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76732"/>
            <a:ext cx="565096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956154" y="4473179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143108" y="467396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796921" y="907259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983875" y="927337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811808" y="11195787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998762" y="1139657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387440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0751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5400000">
            <a:off x="7416165" y="4592117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912695" y="142806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Half term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8273274" y="430258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8460230" y="450337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51283" y="15170355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38238" y="153711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39A0642F-E705-134C-8BFA-DE45A7F6A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104" y="17278117"/>
            <a:ext cx="291955" cy="29195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1DD0E14D-65B4-CF4B-81DE-9A501DA24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8" y="17284567"/>
            <a:ext cx="291955" cy="291955"/>
          </a:xfrm>
          <a:prstGeom prst="rect">
            <a:avLst/>
          </a:prstGeom>
        </p:spPr>
      </p:pic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23580"/>
            <a:ext cx="798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ASPIRE, CHALLENGE, EXCEL at STANLEY HIGH SCHOOL </a:t>
            </a:r>
          </a:p>
        </p:txBody>
      </p:sp>
      <p:pic>
        <p:nvPicPr>
          <p:cNvPr id="364" name="Picture 363">
            <a:extLst>
              <a:ext uri="{FF2B5EF4-FFF2-40B4-BE49-F238E27FC236}">
                <a16:creationId xmlns:a16="http://schemas.microsoft.com/office/drawing/2014/main" id="{ACCE7FBB-149D-1D4E-9932-4FD4A73A1D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540"/>
          <a:stretch/>
        </p:blipFill>
        <p:spPr>
          <a:xfrm>
            <a:off x="360304" y="1698227"/>
            <a:ext cx="849455" cy="860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5801" y="550990"/>
            <a:ext cx="6619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THE STANLEY HIGH SCHOOL</a:t>
            </a:r>
          </a:p>
        </p:txBody>
      </p:sp>
      <p:pic>
        <p:nvPicPr>
          <p:cNvPr id="258" name="Picture 257" descr="C:\Users\User\Downloads\Stanley school crest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62" y="316064"/>
            <a:ext cx="1378645" cy="153079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TextBox 263"/>
          <p:cNvSpPr txBox="1"/>
          <p:nvPr/>
        </p:nvSpPr>
        <p:spPr>
          <a:xfrm>
            <a:off x="1520002" y="1367663"/>
            <a:ext cx="675327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/>
              <a:t>YEAR 11 SCIENCE </a:t>
            </a:r>
            <a:r>
              <a:rPr lang="en-GB" sz="4400" b="1" dirty="0"/>
              <a:t>LEARNING JOURNEY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A125956-653F-4BF8-9672-0D2FF3DA637D}"/>
              </a:ext>
            </a:extLst>
          </p:cNvPr>
          <p:cNvSpPr txBox="1"/>
          <p:nvPr/>
        </p:nvSpPr>
        <p:spPr>
          <a:xfrm>
            <a:off x="8350506" y="15655004"/>
            <a:ext cx="99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September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4975739-5140-48B5-90B3-7CE86ECE48F7}"/>
              </a:ext>
            </a:extLst>
          </p:cNvPr>
          <p:cNvSpPr txBox="1"/>
          <p:nvPr/>
        </p:nvSpPr>
        <p:spPr>
          <a:xfrm>
            <a:off x="8019252" y="1165994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Christmas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C2CD93FD-A3A3-4716-B4B3-C777785AE23E}"/>
              </a:ext>
            </a:extLst>
          </p:cNvPr>
          <p:cNvSpPr txBox="1"/>
          <p:nvPr/>
        </p:nvSpPr>
        <p:spPr>
          <a:xfrm>
            <a:off x="963496" y="9554469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Half term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B06C287-55BC-48AD-A0EA-60E33159CD4F}"/>
              </a:ext>
            </a:extLst>
          </p:cNvPr>
          <p:cNvSpPr txBox="1"/>
          <p:nvPr/>
        </p:nvSpPr>
        <p:spPr>
          <a:xfrm>
            <a:off x="7785208" y="710155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Easter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CA09B3E0-8504-45C7-94EC-33466D8F514E}"/>
              </a:ext>
            </a:extLst>
          </p:cNvPr>
          <p:cNvSpPr txBox="1"/>
          <p:nvPr/>
        </p:nvSpPr>
        <p:spPr>
          <a:xfrm>
            <a:off x="1132491" y="494618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Half term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BAA79578-A5BA-4A61-8594-1FA83CDA174B}"/>
              </a:ext>
            </a:extLst>
          </p:cNvPr>
          <p:cNvSpPr txBox="1"/>
          <p:nvPr/>
        </p:nvSpPr>
        <p:spPr>
          <a:xfrm>
            <a:off x="8469463" y="477926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Next step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408AA98-E398-4792-87C9-D9A458F85110}"/>
              </a:ext>
            </a:extLst>
          </p:cNvPr>
          <p:cNvCxnSpPr>
            <a:cxnSpLocks/>
          </p:cNvCxnSpPr>
          <p:nvPr/>
        </p:nvCxnSpPr>
        <p:spPr>
          <a:xfrm flipV="1">
            <a:off x="7540865" y="15822789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9FDFD47C-3658-46D4-A3BD-76B8CB16A902}"/>
              </a:ext>
            </a:extLst>
          </p:cNvPr>
          <p:cNvCxnSpPr>
            <a:cxnSpLocks/>
          </p:cNvCxnSpPr>
          <p:nvPr/>
        </p:nvCxnSpPr>
        <p:spPr>
          <a:xfrm flipV="1">
            <a:off x="5844033" y="15354300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A0D749C5-EEE0-4B24-AEB8-050E13323D73}"/>
              </a:ext>
            </a:extLst>
          </p:cNvPr>
          <p:cNvCxnSpPr>
            <a:cxnSpLocks/>
          </p:cNvCxnSpPr>
          <p:nvPr/>
        </p:nvCxnSpPr>
        <p:spPr>
          <a:xfrm flipV="1">
            <a:off x="4705143" y="15832259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C101822-735F-4467-AC77-C5262F95B00D}"/>
              </a:ext>
            </a:extLst>
          </p:cNvPr>
          <p:cNvCxnSpPr>
            <a:cxnSpLocks/>
          </p:cNvCxnSpPr>
          <p:nvPr/>
        </p:nvCxnSpPr>
        <p:spPr>
          <a:xfrm flipV="1">
            <a:off x="1275548" y="15822789"/>
            <a:ext cx="392152" cy="405388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984D6DE-26FB-40A6-9551-56B9B1D088AD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3037059" y="13749501"/>
            <a:ext cx="104309" cy="468505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86B25DDB-76D7-4BE5-BE43-B6B792B7E31D}"/>
              </a:ext>
            </a:extLst>
          </p:cNvPr>
          <p:cNvCxnSpPr>
            <a:cxnSpLocks/>
          </p:cNvCxnSpPr>
          <p:nvPr/>
        </p:nvCxnSpPr>
        <p:spPr>
          <a:xfrm flipV="1">
            <a:off x="5356697" y="13205937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E04FADE5-11C4-4607-BEA1-52A6A1A57DC6}"/>
              </a:ext>
            </a:extLst>
          </p:cNvPr>
          <p:cNvCxnSpPr>
            <a:cxnSpLocks/>
          </p:cNvCxnSpPr>
          <p:nvPr/>
        </p:nvCxnSpPr>
        <p:spPr>
          <a:xfrm flipV="1">
            <a:off x="7262125" y="13617985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CB92657A-CDE5-4CEC-8404-792714E798FF}"/>
              </a:ext>
            </a:extLst>
          </p:cNvPr>
          <p:cNvCxnSpPr>
            <a:cxnSpLocks/>
          </p:cNvCxnSpPr>
          <p:nvPr/>
        </p:nvCxnSpPr>
        <p:spPr>
          <a:xfrm flipH="1" flipV="1">
            <a:off x="1563644" y="13049250"/>
            <a:ext cx="408430" cy="5334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B91FDEB9-17EA-4678-B607-EA44EC69BAFD}"/>
              </a:ext>
            </a:extLst>
          </p:cNvPr>
          <p:cNvCxnSpPr>
            <a:cxnSpLocks/>
          </p:cNvCxnSpPr>
          <p:nvPr/>
        </p:nvCxnSpPr>
        <p:spPr>
          <a:xfrm flipV="1">
            <a:off x="6701653" y="11396571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3DD4CB8A-3114-481E-917C-8EA52942B150}"/>
              </a:ext>
            </a:extLst>
          </p:cNvPr>
          <p:cNvCxnSpPr>
            <a:cxnSpLocks/>
          </p:cNvCxnSpPr>
          <p:nvPr/>
        </p:nvCxnSpPr>
        <p:spPr>
          <a:xfrm flipV="1">
            <a:off x="5840075" y="10855163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23B5A0D4-8861-410A-B5E2-167A2BB70ADE}"/>
              </a:ext>
            </a:extLst>
          </p:cNvPr>
          <p:cNvCxnSpPr>
            <a:cxnSpLocks/>
          </p:cNvCxnSpPr>
          <p:nvPr/>
        </p:nvCxnSpPr>
        <p:spPr>
          <a:xfrm flipV="1">
            <a:off x="3381263" y="11499455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03A375-7932-2F2D-8ED1-7FD92AA64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82055"/>
              </p:ext>
            </p:extLst>
          </p:nvPr>
        </p:nvGraphicFramePr>
        <p:xfrm>
          <a:off x="5827762" y="7568921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Revision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D14109-E463-2B1A-5506-B7E9AE8CB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945464"/>
              </p:ext>
            </p:extLst>
          </p:nvPr>
        </p:nvGraphicFramePr>
        <p:xfrm>
          <a:off x="1259561" y="7636226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GCSE Exams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D06078-278D-E101-CA2A-8151A20B1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34476"/>
              </p:ext>
            </p:extLst>
          </p:nvPr>
        </p:nvGraphicFramePr>
        <p:xfrm>
          <a:off x="1841709" y="3530289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GCSE Exams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148A15-7DB2-7669-3CFA-ABDB1E13D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33855"/>
              </p:ext>
            </p:extLst>
          </p:nvPr>
        </p:nvGraphicFramePr>
        <p:xfrm>
          <a:off x="3743322" y="5663503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Prom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62257F-7824-F07C-A007-5A19101FC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44671"/>
              </p:ext>
            </p:extLst>
          </p:nvPr>
        </p:nvGraphicFramePr>
        <p:xfrm>
          <a:off x="3800055" y="3529948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Celebration time!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C5052-BE9B-C019-29CA-2495D5364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48081"/>
              </p:ext>
            </p:extLst>
          </p:nvPr>
        </p:nvGraphicFramePr>
        <p:xfrm>
          <a:off x="6600861" y="3488140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Results day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8B7869-9046-5236-6436-A10B50E7D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124835"/>
              </p:ext>
            </p:extLst>
          </p:nvPr>
        </p:nvGraphicFramePr>
        <p:xfrm>
          <a:off x="6166641" y="5691647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Leavers’ assembly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pic>
        <p:nvPicPr>
          <p:cNvPr id="12" name="Picture 36" descr="Exam, examination, man, paper, taking, test icon - Download on Iconfinder">
            <a:extLst>
              <a:ext uri="{FF2B5EF4-FFF2-40B4-BE49-F238E27FC236}">
                <a16:creationId xmlns:a16="http://schemas.microsoft.com/office/drawing/2014/main" id="{E888D0C2-A804-8B3C-5D8D-4D4A95AC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2" y="5286967"/>
            <a:ext cx="1504395" cy="150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8" descr="How NDT-RAM Works">
            <a:extLst>
              <a:ext uri="{FF2B5EF4-FFF2-40B4-BE49-F238E27FC236}">
                <a16:creationId xmlns:a16="http://schemas.microsoft.com/office/drawing/2014/main" id="{435D360C-3932-4C58-337F-96B159EE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08" y="7835240"/>
            <a:ext cx="1023264" cy="10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0" descr="Formal Icon #131703 - Free Icons Library">
            <a:extLst>
              <a:ext uri="{FF2B5EF4-FFF2-40B4-BE49-F238E27FC236}">
                <a16:creationId xmlns:a16="http://schemas.microsoft.com/office/drawing/2014/main" id="{2FD8F9D4-5101-FD87-14D0-5F964736B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9" t="13574" r="13443" b="32110"/>
          <a:stretch/>
        </p:blipFill>
        <p:spPr bwMode="auto">
          <a:xfrm>
            <a:off x="5360427" y="5458014"/>
            <a:ext cx="722482" cy="8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4" descr="Celebrate, celebrating, cheer, female, joy, jump, jumping icon">
            <a:extLst>
              <a:ext uri="{FF2B5EF4-FFF2-40B4-BE49-F238E27FC236}">
                <a16:creationId xmlns:a16="http://schemas.microsoft.com/office/drawing/2014/main" id="{041A4878-E9FE-4AF9-77F6-58C66E0F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43" y="2535425"/>
            <a:ext cx="1152935" cy="11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6" descr="Party icons | Noun Project">
            <a:extLst>
              <a:ext uri="{FF2B5EF4-FFF2-40B4-BE49-F238E27FC236}">
                <a16:creationId xmlns:a16="http://schemas.microsoft.com/office/drawing/2014/main" id="{FECBCE06-7E54-E55E-006E-EB98257B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11" y="2816456"/>
            <a:ext cx="1642685" cy="16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8" descr="How NDT-RAM Works">
            <a:extLst>
              <a:ext uri="{FF2B5EF4-FFF2-40B4-BE49-F238E27FC236}">
                <a16:creationId xmlns:a16="http://schemas.microsoft.com/office/drawing/2014/main" id="{126FDD89-915C-8A43-FE37-2AD84368E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1" y="3416423"/>
            <a:ext cx="1023264" cy="102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C20EB7-38B5-FD25-388F-81D695C4BAE5}"/>
              </a:ext>
            </a:extLst>
          </p:cNvPr>
          <p:cNvCxnSpPr>
            <a:cxnSpLocks/>
          </p:cNvCxnSpPr>
          <p:nvPr/>
        </p:nvCxnSpPr>
        <p:spPr>
          <a:xfrm flipV="1">
            <a:off x="7393511" y="4092649"/>
            <a:ext cx="0" cy="624378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BF5B56-0F40-216D-DE07-5125295EC8AD}"/>
              </a:ext>
            </a:extLst>
          </p:cNvPr>
          <p:cNvCxnSpPr>
            <a:cxnSpLocks/>
          </p:cNvCxnSpPr>
          <p:nvPr/>
        </p:nvCxnSpPr>
        <p:spPr>
          <a:xfrm flipV="1">
            <a:off x="6616052" y="7183839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E23D9A3-66FE-94A3-F5DF-0B8FDBAF49A6}"/>
              </a:ext>
            </a:extLst>
          </p:cNvPr>
          <p:cNvCxnSpPr>
            <a:cxnSpLocks/>
          </p:cNvCxnSpPr>
          <p:nvPr/>
        </p:nvCxnSpPr>
        <p:spPr>
          <a:xfrm flipV="1">
            <a:off x="2085363" y="7210524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A478B2-0681-4458-4CF9-27E18FB4E77D}"/>
              </a:ext>
            </a:extLst>
          </p:cNvPr>
          <p:cNvCxnSpPr>
            <a:cxnSpLocks/>
          </p:cNvCxnSpPr>
          <p:nvPr/>
        </p:nvCxnSpPr>
        <p:spPr>
          <a:xfrm flipV="1">
            <a:off x="2683493" y="4176238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47CD3E-0101-262E-D467-58EB3CAE5594}"/>
              </a:ext>
            </a:extLst>
          </p:cNvPr>
          <p:cNvCxnSpPr>
            <a:cxnSpLocks/>
          </p:cNvCxnSpPr>
          <p:nvPr/>
        </p:nvCxnSpPr>
        <p:spPr>
          <a:xfrm flipV="1">
            <a:off x="4674773" y="4176238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AD5131-EE89-CBA4-B4E7-24C827C754F0}"/>
              </a:ext>
            </a:extLst>
          </p:cNvPr>
          <p:cNvCxnSpPr>
            <a:cxnSpLocks/>
          </p:cNvCxnSpPr>
          <p:nvPr/>
        </p:nvCxnSpPr>
        <p:spPr>
          <a:xfrm flipV="1">
            <a:off x="4498190" y="5223182"/>
            <a:ext cx="0" cy="45720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3A425C6-33DB-B37F-0462-5A9334EC090C}"/>
              </a:ext>
            </a:extLst>
          </p:cNvPr>
          <p:cNvCxnSpPr>
            <a:cxnSpLocks/>
          </p:cNvCxnSpPr>
          <p:nvPr/>
        </p:nvCxnSpPr>
        <p:spPr>
          <a:xfrm flipV="1">
            <a:off x="6991131" y="5094484"/>
            <a:ext cx="0" cy="624378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8FEB636-4F3F-D378-D534-2F53511CC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60974"/>
              </p:ext>
            </p:extLst>
          </p:nvPr>
        </p:nvGraphicFramePr>
        <p:xfrm>
          <a:off x="6765347" y="16272969"/>
          <a:ext cx="1572419" cy="666750"/>
        </p:xfrm>
        <a:graphic>
          <a:graphicData uri="http://schemas.openxmlformats.org/drawingml/2006/table">
            <a:tbl>
              <a:tblPr/>
              <a:tblGrid>
                <a:gridCol w="1572419">
                  <a:extLst>
                    <a:ext uri="{9D8B030D-6E8A-4147-A177-3AD203B41FA5}">
                      <a16:colId xmlns:a16="http://schemas.microsoft.com/office/drawing/2014/main" val="1117778845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B15 Genetics and evolution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01921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3DF5F61-E07D-3A28-4FA3-175BE97FA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167953"/>
              </p:ext>
            </p:extLst>
          </p:nvPr>
        </p:nvGraphicFramePr>
        <p:xfrm>
          <a:off x="5054662" y="14810503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Year 11 Mocks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785158B-4FC7-F7ED-3DDA-F3F3FA152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27603"/>
              </p:ext>
            </p:extLst>
          </p:nvPr>
        </p:nvGraphicFramePr>
        <p:xfrm>
          <a:off x="3831611" y="16304732"/>
          <a:ext cx="1877219" cy="571500"/>
        </p:xfrm>
        <a:graphic>
          <a:graphicData uri="http://schemas.openxmlformats.org/drawingml/2006/table">
            <a:tbl>
              <a:tblPr/>
              <a:tblGrid>
                <a:gridCol w="1877219">
                  <a:extLst>
                    <a:ext uri="{9D8B030D-6E8A-4147-A177-3AD203B41FA5}">
                      <a16:colId xmlns:a16="http://schemas.microsoft.com/office/drawing/2014/main" val="269685004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P11 Wave properties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0178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F99F130-96F5-C61A-5686-287EFD47D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4631"/>
              </p:ext>
            </p:extLst>
          </p:nvPr>
        </p:nvGraphicFramePr>
        <p:xfrm>
          <a:off x="326070" y="16234661"/>
          <a:ext cx="1981490" cy="571500"/>
        </p:xfrm>
        <a:graphic>
          <a:graphicData uri="http://schemas.openxmlformats.org/drawingml/2006/table">
            <a:tbl>
              <a:tblPr/>
              <a:tblGrid>
                <a:gridCol w="1981490">
                  <a:extLst>
                    <a:ext uri="{9D8B030D-6E8A-4147-A177-3AD203B41FA5}">
                      <a16:colId xmlns:a16="http://schemas.microsoft.com/office/drawing/2014/main" val="289535921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C8 Rates and equilibrium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3949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D5B70F2-DE03-1E2D-D2FD-751A36500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37278"/>
              </p:ext>
            </p:extLst>
          </p:nvPr>
        </p:nvGraphicFramePr>
        <p:xfrm>
          <a:off x="2165020" y="14218006"/>
          <a:ext cx="1744078" cy="695325"/>
        </p:xfrm>
        <a:graphic>
          <a:graphicData uri="http://schemas.openxmlformats.org/drawingml/2006/table">
            <a:tbl>
              <a:tblPr/>
              <a:tblGrid>
                <a:gridCol w="1744078">
                  <a:extLst>
                    <a:ext uri="{9D8B030D-6E8A-4147-A177-3AD203B41FA5}">
                      <a16:colId xmlns:a16="http://schemas.microsoft.com/office/drawing/2014/main" val="368822723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B16 Adaptions, interdependence and competition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59087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967DB208-EAC0-468E-2FFB-DF27C9540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842124"/>
              </p:ext>
            </p:extLst>
          </p:nvPr>
        </p:nvGraphicFramePr>
        <p:xfrm>
          <a:off x="5917919" y="14088708"/>
          <a:ext cx="2688412" cy="571500"/>
        </p:xfrm>
        <a:graphic>
          <a:graphicData uri="http://schemas.openxmlformats.org/drawingml/2006/table">
            <a:tbl>
              <a:tblPr/>
              <a:tblGrid>
                <a:gridCol w="2688412">
                  <a:extLst>
                    <a:ext uri="{9D8B030D-6E8A-4147-A177-3AD203B41FA5}">
                      <a16:colId xmlns:a16="http://schemas.microsoft.com/office/drawing/2014/main" val="368822723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B17 Organising an ecosystem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59087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C1B6B0D-090A-8099-2775-5E8B22750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12095"/>
              </p:ext>
            </p:extLst>
          </p:nvPr>
        </p:nvGraphicFramePr>
        <p:xfrm>
          <a:off x="4417929" y="12681032"/>
          <a:ext cx="1790700" cy="55245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3006248075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C12 Chemical analysis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87428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00B37F2-EBD4-A5DF-84CC-6B3DAE095A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53483"/>
              </p:ext>
            </p:extLst>
          </p:nvPr>
        </p:nvGraphicFramePr>
        <p:xfrm>
          <a:off x="5648187" y="11882508"/>
          <a:ext cx="2048668" cy="695325"/>
        </p:xfrm>
        <a:graphic>
          <a:graphicData uri="http://schemas.openxmlformats.org/drawingml/2006/table">
            <a:tbl>
              <a:tblPr/>
              <a:tblGrid>
                <a:gridCol w="2048668">
                  <a:extLst>
                    <a:ext uri="{9D8B030D-6E8A-4147-A177-3AD203B41FA5}">
                      <a16:colId xmlns:a16="http://schemas.microsoft.com/office/drawing/2014/main" val="269685004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P12 The electromagnetic spectrum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901785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3E5478FC-CD05-EC0F-25CF-AC7791DA0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706396"/>
              </p:ext>
            </p:extLst>
          </p:nvPr>
        </p:nvGraphicFramePr>
        <p:xfrm>
          <a:off x="1984183" y="9970226"/>
          <a:ext cx="1759139" cy="614004"/>
        </p:xfrm>
        <a:graphic>
          <a:graphicData uri="http://schemas.openxmlformats.org/drawingml/2006/table">
            <a:tbl>
              <a:tblPr/>
              <a:tblGrid>
                <a:gridCol w="1759139">
                  <a:extLst>
                    <a:ext uri="{9D8B030D-6E8A-4147-A177-3AD203B41FA5}">
                      <a16:colId xmlns:a16="http://schemas.microsoft.com/office/drawing/2014/main" val="3688227239"/>
                    </a:ext>
                  </a:extLst>
                </a:gridCol>
              </a:tblGrid>
              <a:tr h="6140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B18 Biodiversity and ecosystems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59087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256C7C1-225A-CB54-C9C9-F73AD2F8C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339937"/>
              </p:ext>
            </p:extLst>
          </p:nvPr>
        </p:nvGraphicFramePr>
        <p:xfrm>
          <a:off x="3931555" y="8359555"/>
          <a:ext cx="2617256" cy="552450"/>
        </p:xfrm>
        <a:graphic>
          <a:graphicData uri="http://schemas.openxmlformats.org/drawingml/2006/table">
            <a:tbl>
              <a:tblPr/>
              <a:tblGrid>
                <a:gridCol w="2617256">
                  <a:extLst>
                    <a:ext uri="{9D8B030D-6E8A-4147-A177-3AD203B41FA5}">
                      <a16:colId xmlns:a16="http://schemas.microsoft.com/office/drawing/2014/main" val="3626413614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P13 Electromagnetism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3185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7480259E-FC5D-EA9A-B6E9-9B07C7A12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48118"/>
              </p:ext>
            </p:extLst>
          </p:nvPr>
        </p:nvGraphicFramePr>
        <p:xfrm>
          <a:off x="450009" y="12535855"/>
          <a:ext cx="1981490" cy="571500"/>
        </p:xfrm>
        <a:graphic>
          <a:graphicData uri="http://schemas.openxmlformats.org/drawingml/2006/table">
            <a:tbl>
              <a:tblPr/>
              <a:tblGrid>
                <a:gridCol w="1981490">
                  <a:extLst>
                    <a:ext uri="{9D8B030D-6E8A-4147-A177-3AD203B41FA5}">
                      <a16:colId xmlns:a16="http://schemas.microsoft.com/office/drawing/2014/main" val="289535921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C8 Rates and equilibrium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039494"/>
                  </a:ext>
                </a:extLst>
              </a:tr>
            </a:tbl>
          </a:graphicData>
        </a:graphic>
      </p:graphicFrame>
      <p:pic>
        <p:nvPicPr>
          <p:cNvPr id="40" name="Picture 30" descr="Charles Darwin | Stock vector | Colourbox">
            <a:extLst>
              <a:ext uri="{FF2B5EF4-FFF2-40B4-BE49-F238E27FC236}">
                <a16:creationId xmlns:a16="http://schemas.microsoft.com/office/drawing/2014/main" id="{D75470A3-12E5-162F-4F2C-C73F3135B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53" y="16213274"/>
            <a:ext cx="649942" cy="74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3C69A36-7D1A-F00A-46C9-7FF7C15F3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81701"/>
              </p:ext>
            </p:extLst>
          </p:nvPr>
        </p:nvGraphicFramePr>
        <p:xfrm>
          <a:off x="5054662" y="10314010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Revision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70326431-0ED3-CFDF-83BD-B20429A7F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40632"/>
              </p:ext>
            </p:extLst>
          </p:nvPr>
        </p:nvGraphicFramePr>
        <p:xfrm>
          <a:off x="2573709" y="11880012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Year 11 Mocks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6F12D99-16C9-5A0D-1552-4257C2498D2D}"/>
              </a:ext>
            </a:extLst>
          </p:cNvPr>
          <p:cNvCxnSpPr>
            <a:cxnSpLocks/>
          </p:cNvCxnSpPr>
          <p:nvPr/>
        </p:nvCxnSpPr>
        <p:spPr>
          <a:xfrm flipH="1" flipV="1">
            <a:off x="2972833" y="9391381"/>
            <a:ext cx="20113" cy="62603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E3F3AA-8217-FDB2-559D-27DCDE8614F9}"/>
              </a:ext>
            </a:extLst>
          </p:cNvPr>
          <p:cNvCxnSpPr>
            <a:cxnSpLocks/>
          </p:cNvCxnSpPr>
          <p:nvPr/>
        </p:nvCxnSpPr>
        <p:spPr>
          <a:xfrm flipH="1" flipV="1">
            <a:off x="5205932" y="8800140"/>
            <a:ext cx="20113" cy="62603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5E509BA-ECEF-DF89-414B-94EBD139E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77229"/>
              </p:ext>
            </p:extLst>
          </p:nvPr>
        </p:nvGraphicFramePr>
        <p:xfrm>
          <a:off x="6744295" y="9846973"/>
          <a:ext cx="1546199" cy="666750"/>
        </p:xfrm>
        <a:graphic>
          <a:graphicData uri="http://schemas.openxmlformats.org/drawingml/2006/table">
            <a:tbl>
              <a:tblPr/>
              <a:tblGrid>
                <a:gridCol w="1546199">
                  <a:extLst>
                    <a:ext uri="{9D8B030D-6E8A-4147-A177-3AD203B41FA5}">
                      <a16:colId xmlns:a16="http://schemas.microsoft.com/office/drawing/2014/main" val="2071418158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Revision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33021"/>
                  </a:ext>
                </a:extLst>
              </a:tr>
            </a:tbl>
          </a:graphicData>
        </a:graphic>
      </p:graphicFrame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9C6A78-77AC-C8C3-8F19-60D84B759EC4}"/>
              </a:ext>
            </a:extLst>
          </p:cNvPr>
          <p:cNvCxnSpPr>
            <a:cxnSpLocks/>
          </p:cNvCxnSpPr>
          <p:nvPr/>
        </p:nvCxnSpPr>
        <p:spPr>
          <a:xfrm flipH="1" flipV="1">
            <a:off x="7407642" y="9284437"/>
            <a:ext cx="20113" cy="626030"/>
          </a:xfrm>
          <a:prstGeom prst="straightConnector1">
            <a:avLst/>
          </a:prstGeom>
          <a:ln w="5080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2" descr="X Ray Image Svg Png Icon Free Download (#493022) - OnlineWebFonts.COM">
            <a:extLst>
              <a:ext uri="{FF2B5EF4-FFF2-40B4-BE49-F238E27FC236}">
                <a16:creationId xmlns:a16="http://schemas.microsoft.com/office/drawing/2014/main" id="{623F1C31-3F92-49DA-DF84-CF27C42B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25" y="10169801"/>
            <a:ext cx="751688" cy="9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Microwave icon vector illustration 576618 Vector Art at Vecteezy">
            <a:extLst>
              <a:ext uri="{FF2B5EF4-FFF2-40B4-BE49-F238E27FC236}">
                <a16:creationId xmlns:a16="http://schemas.microsoft.com/office/drawing/2014/main" id="{00D50B9D-D0CD-05C7-6E98-0DFB3A3BC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r="-3225" b="17322"/>
          <a:stretch/>
        </p:blipFill>
        <p:spPr bwMode="auto">
          <a:xfrm>
            <a:off x="6864635" y="12613628"/>
            <a:ext cx="876014" cy="61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Transverse Wave Of Vector Set 130823 Vector Art at Vecteezy">
            <a:extLst>
              <a:ext uri="{FF2B5EF4-FFF2-40B4-BE49-F238E27FC236}">
                <a16:creationId xmlns:a16="http://schemas.microsoft.com/office/drawing/2014/main" id="{BD5D18A1-07F9-407D-B918-CF40426F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41" y="16193670"/>
            <a:ext cx="1211392" cy="73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0" descr="Magnetic field - Free education icons">
            <a:extLst>
              <a:ext uri="{FF2B5EF4-FFF2-40B4-BE49-F238E27FC236}">
                <a16:creationId xmlns:a16="http://schemas.microsoft.com/office/drawing/2014/main" id="{250972D7-4374-2D9F-B2F4-6296A802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53" y="8161001"/>
            <a:ext cx="760999" cy="76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6" descr="Test Tubes Icons - Download Free Vector Icons | Noun Project">
            <a:extLst>
              <a:ext uri="{FF2B5EF4-FFF2-40B4-BE49-F238E27FC236}">
                <a16:creationId xmlns:a16="http://schemas.microsoft.com/office/drawing/2014/main" id="{3419E2E0-4EB9-172A-5988-D8D3A13A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696" y="11692605"/>
            <a:ext cx="1120210" cy="11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2" descr="Food Chain Black Glyph Icon. Nature Eating Model. Isolated Vector ...">
            <a:extLst>
              <a:ext uri="{FF2B5EF4-FFF2-40B4-BE49-F238E27FC236}">
                <a16:creationId xmlns:a16="http://schemas.microsoft.com/office/drawing/2014/main" id="{48EFAB56-8DB7-3D25-383E-3E1E3ADB2C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9"/>
          <a:stretch/>
        </p:blipFill>
        <p:spPr bwMode="auto">
          <a:xfrm>
            <a:off x="3795708" y="9918931"/>
            <a:ext cx="1017155" cy="9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4" descr="Decomposition Icon - Free PNG &amp; SVG 204134 - Noun Project">
            <a:extLst>
              <a:ext uri="{FF2B5EF4-FFF2-40B4-BE49-F238E27FC236}">
                <a16:creationId xmlns:a16="http://schemas.microsoft.com/office/drawing/2014/main" id="{A16249E3-354D-45C1-9571-DA92DACD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078" y="14815527"/>
            <a:ext cx="1000728" cy="59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raffe Icon Vector stock vector. Illustration of african - 143801005">
            <a:extLst>
              <a:ext uri="{FF2B5EF4-FFF2-40B4-BE49-F238E27FC236}">
                <a16:creationId xmlns:a16="http://schemas.microsoft.com/office/drawing/2014/main" id="{EF03BF84-845D-8D77-8073-4551BC45C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/>
        </p:blipFill>
        <p:spPr bwMode="auto">
          <a:xfrm>
            <a:off x="3969938" y="14031567"/>
            <a:ext cx="1079590" cy="104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bra Icon Vector. Scales Illustration Sign. Balance Symbol. Weigher ...">
            <a:extLst>
              <a:ext uri="{FF2B5EF4-FFF2-40B4-BE49-F238E27FC236}">
                <a16:creationId xmlns:a16="http://schemas.microsoft.com/office/drawing/2014/main" id="{4C7C2452-6ED3-802E-BE83-9D2537283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18760" r="15400" b="23878"/>
          <a:stretch/>
        </p:blipFill>
        <p:spPr bwMode="auto">
          <a:xfrm flipH="1">
            <a:off x="338348" y="11584821"/>
            <a:ext cx="849455" cy="7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07894af527e4c868fe71974fbab8c51 xmlns="983f3dc1-4bc1-4abb-ad9d-66228eea3375">
      <Terms xmlns="http://schemas.microsoft.com/office/infopath/2007/PartnerControls"/>
    </a07894af527e4c868fe71974fbab8c51>
    <jde03223d7c644e296363bd7f9501a0d xmlns="983f3dc1-4bc1-4abb-ad9d-66228eea3375">
      <Terms xmlns="http://schemas.microsoft.com/office/infopath/2007/PartnerControls"/>
    </jde03223d7c644e296363bd7f9501a0d>
    <Lesson xmlns="983f3dc1-4bc1-4abb-ad9d-66228eea3375" xsi:nil="true"/>
    <of724b0d609940dd9182133d011f3c59 xmlns="983f3dc1-4bc1-4abb-ad9d-66228eea3375">
      <Terms xmlns="http://schemas.microsoft.com/office/infopath/2007/PartnerControls"/>
    </of724b0d609940dd9182133d011f3c59>
    <fd75f6c42a15452abf76580040726a13 xmlns="983f3dc1-4bc1-4abb-ad9d-66228eea3375">
      <Terms xmlns="http://schemas.microsoft.com/office/infopath/2007/PartnerControls"/>
    </fd75f6c42a15452abf76580040726a13>
    <Year xmlns="983f3dc1-4bc1-4abb-ad9d-66228eea3375" xsi:nil="true"/>
    <CustomTags xmlns="983f3dc1-4bc1-4abb-ad9d-66228eea3375" xsi:nil="true"/>
    <CurriculumSubject xmlns="983f3dc1-4bc1-4abb-ad9d-66228eea3375">Science</CurriculumSubject>
    <KeyStage xmlns="983f3dc1-4bc1-4abb-ad9d-66228eea3375" xsi:nil="true"/>
    <PersonalIdentificationData xmlns="983f3dc1-4bc1-4abb-ad9d-66228eea3375" xsi:nil="true"/>
    <lcf76f155ced4ddcb4097134ff3c332f xmlns="7ffe640e-db90-4c13-93c6-926ca8db5547">
      <Terms xmlns="http://schemas.microsoft.com/office/infopath/2007/PartnerControls"/>
    </lcf76f155ced4ddcb4097134ff3c332f>
    <ibf672159a324cb2a7edb0e2cb62348c xmlns="983f3dc1-4bc1-4abb-ad9d-66228eea3375">
      <Terms xmlns="http://schemas.microsoft.com/office/infopath/2007/PartnerControls"/>
    </ibf672159a324cb2a7edb0e2cb62348c>
    <TaxCatchAll xmlns="983f3dc1-4bc1-4abb-ad9d-66228eea3375" xsi:nil="true"/>
    <SharedWithUsers xmlns="983f3dc1-4bc1-4abb-ad9d-66228eea3375">
      <UserInfo>
        <DisplayName>J Kelly</DisplayName>
        <AccountId>267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5C1D6E9224645B49EA521AD18C461" ma:contentTypeVersion="34" ma:contentTypeDescription="Create a new document." ma:contentTypeScope="" ma:versionID="6e9701befc538ed46ab171ce99386296">
  <xsd:schema xmlns:xsd="http://www.w3.org/2001/XMLSchema" xmlns:xs="http://www.w3.org/2001/XMLSchema" xmlns:p="http://schemas.microsoft.com/office/2006/metadata/properties" xmlns:ns2="983f3dc1-4bc1-4abb-ad9d-66228eea3375" xmlns:ns3="7ffe640e-db90-4c13-93c6-926ca8db5547" targetNamespace="http://schemas.microsoft.com/office/2006/metadata/properties" ma:root="true" ma:fieldsID="52ac0a8d215b9bca5953575f286d2ee9" ns2:_="" ns3:_="">
    <xsd:import namespace="983f3dc1-4bc1-4abb-ad9d-66228eea3375"/>
    <xsd:import namespace="7ffe640e-db90-4c13-93c6-926ca8db5547"/>
    <xsd:element name="properties">
      <xsd:complexType>
        <xsd:sequence>
          <xsd:element name="documentManagement">
            <xsd:complexType>
              <xsd:all>
                <xsd:element ref="ns2:fd75f6c42a15452abf76580040726a13" minOccurs="0"/>
                <xsd:element ref="ns2:TaxCatchAll" minOccurs="0"/>
                <xsd:element ref="ns2:a07894af527e4c868fe71974fbab8c51" minOccurs="0"/>
                <xsd:element ref="ns2:of724b0d609940dd9182133d011f3c59" minOccurs="0"/>
                <xsd:element ref="ns2:ibf672159a324cb2a7edb0e2cb62348c" minOccurs="0"/>
                <xsd:element ref="ns2:jde03223d7c644e296363bd7f9501a0d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f3dc1-4bc1-4abb-ad9d-66228eea3375" elementFormDefault="qualified">
    <xsd:import namespace="http://schemas.microsoft.com/office/2006/documentManagement/types"/>
    <xsd:import namespace="http://schemas.microsoft.com/office/infopath/2007/PartnerControls"/>
    <xsd:element name="fd75f6c42a15452abf76580040726a13" ma:index="9" nillable="true" ma:taxonomy="true" ma:internalName="fd75f6c42a15452abf76580040726a13" ma:taxonomyFieldName="Topic" ma:displayName="Topic" ma:fieldId="{fd75f6c4-2a15-452a-bf76-580040726a13}" ma:sspId="953044d8-2972-4b7a-b95e-b5956cb0e827" ma:termSetId="d8d293b4-ffce-4a05-818c-06b6bc5239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c4fb19a-9013-4200-bfd6-7953b98a9591}" ma:internalName="TaxCatchAll" ma:showField="CatchAllData" ma:web="983f3dc1-4bc1-4abb-ad9d-66228eea33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07894af527e4c868fe71974fbab8c51" ma:index="12" nillable="true" ma:taxonomy="true" ma:internalName="a07894af527e4c868fe71974fbab8c51" ma:taxonomyFieldName="Staff_x0020_Category" ma:displayName="Staff Category" ma:fieldId="{a07894af-527e-4c86-8fe7-1974fbab8c51}" ma:sspId="953044d8-2972-4b7a-b95e-b5956cb0e827" ma:termSetId="e907c05f-80ed-4686-b348-cc3d9dd3a8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724b0d609940dd9182133d011f3c59" ma:index="14" nillable="true" ma:taxonomy="true" ma:internalName="of724b0d609940dd9182133d011f3c59" ma:taxonomyFieldName="Exam_x0020_Board" ma:displayName="Exam Board" ma:fieldId="{8f724b0d-6099-40dd-9182-133d011f3c59}" ma:sspId="953044d8-2972-4b7a-b95e-b5956cb0e827" ma:termSetId="9d995863-3e63-4ed4-86f3-f2f4cca68d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f672159a324cb2a7edb0e2cb62348c" ma:index="16" nillable="true" ma:taxonomy="true" ma:internalName="ibf672159a324cb2a7edb0e2cb62348c" ma:taxonomyFieldName="Week" ma:displayName="Week" ma:fieldId="{2bf67215-9a32-4cb2-a7ed-b0e2cb62348c}" ma:sspId="953044d8-2972-4b7a-b95e-b5956cb0e827" ma:termSetId="a0c410dd-bfbc-4bd0-970d-2f119a3f78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e03223d7c644e296363bd7f9501a0d" ma:index="18" nillable="true" ma:taxonomy="true" ma:internalName="jde03223d7c644e296363bd7f9501a0d" ma:taxonomyFieldName="Term" ma:displayName="Term" ma:fieldId="{3de03223-d7c6-44e2-9636-3bd7f9501a0d}" ma:sspId="953044d8-2972-4b7a-b95e-b5956cb0e827" ma:termSetId="767cac57-d19c-4dff-8d14-12e32128bd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e640e-db90-4c13-93c6-926ca8db5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53044d8-2972-4b7a-b95e-b5956cb0e8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4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9E9A11-B087-41F6-AA6D-063C9E447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7D449-BB64-4606-BAE6-51590A55154B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ffe640e-db90-4c13-93c6-926ca8db5547"/>
    <ds:schemaRef ds:uri="http://purl.org/dc/elements/1.1/"/>
    <ds:schemaRef ds:uri="http://schemas.microsoft.com/office/infopath/2007/PartnerControls"/>
    <ds:schemaRef ds:uri="983f3dc1-4bc1-4abb-ad9d-66228eea337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AFE06D1-145E-4022-A363-2A8C77532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3f3dc1-4bc1-4abb-ad9d-66228eea3375"/>
    <ds:schemaRef ds:uri="7ffe640e-db90-4c13-93c6-926ca8db5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4885</TotalTime>
  <Words>91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 Royle</cp:lastModifiedBy>
  <cp:revision>255</cp:revision>
  <cp:lastPrinted>2018-09-02T17:44:52Z</cp:lastPrinted>
  <dcterms:created xsi:type="dcterms:W3CDTF">2018-02-08T08:28:53Z</dcterms:created>
  <dcterms:modified xsi:type="dcterms:W3CDTF">2026-03-17T10:51:43Z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c948a8-8715-467b-ba3d-b6e6e7fd27db_Enabled">
    <vt:lpwstr>True</vt:lpwstr>
  </property>
  <property fmtid="{D5CDD505-2E9C-101B-9397-08002B2CF9AE}" pid="3" name="MSIP_Label_a8c948a8-8715-467b-ba3d-b6e6e7fd27db_SiteId">
    <vt:lpwstr>57f9c8a5-56de-4b6e-8976-57d008a0aba8</vt:lpwstr>
  </property>
  <property fmtid="{D5CDD505-2E9C-101B-9397-08002B2CF9AE}" pid="4" name="MSIP_Label_a8c948a8-8715-467b-ba3d-b6e6e7fd27db_Owner">
    <vt:lpwstr>SHSLOCJ@stanleyhigh.co.uk</vt:lpwstr>
  </property>
  <property fmtid="{D5CDD505-2E9C-101B-9397-08002B2CF9AE}" pid="5" name="MSIP_Label_a8c948a8-8715-467b-ba3d-b6e6e7fd27db_SetDate">
    <vt:lpwstr>2019-10-15T09:52:47.1027601Z</vt:lpwstr>
  </property>
  <property fmtid="{D5CDD505-2E9C-101B-9397-08002B2CF9AE}" pid="6" name="MSIP_Label_a8c948a8-8715-467b-ba3d-b6e6e7fd27db_Name">
    <vt:lpwstr>General</vt:lpwstr>
  </property>
  <property fmtid="{D5CDD505-2E9C-101B-9397-08002B2CF9AE}" pid="7" name="MSIP_Label_a8c948a8-8715-467b-ba3d-b6e6e7fd27db_Application">
    <vt:lpwstr>Microsoft Azure Information Protection</vt:lpwstr>
  </property>
  <property fmtid="{D5CDD505-2E9C-101B-9397-08002B2CF9AE}" pid="8" name="MSIP_Label_a8c948a8-8715-467b-ba3d-b6e6e7fd27db_ActionId">
    <vt:lpwstr>36030dbe-8bb6-4381-8197-d3d37c112a87</vt:lpwstr>
  </property>
  <property fmtid="{D5CDD505-2E9C-101B-9397-08002B2CF9AE}" pid="9" name="MSIP_Label_a8c948a8-8715-467b-ba3d-b6e6e7fd27db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0x0101002935C1D6E9224645B49EA521AD18C461</vt:lpwstr>
  </property>
  <property fmtid="{D5CDD505-2E9C-101B-9397-08002B2CF9AE}" pid="12" name="Topic">
    <vt:lpwstr/>
  </property>
  <property fmtid="{D5CDD505-2E9C-101B-9397-08002B2CF9AE}" pid="13" name="Term">
    <vt:lpwstr/>
  </property>
  <property fmtid="{D5CDD505-2E9C-101B-9397-08002B2CF9AE}" pid="14" name="MediaServiceImageTags">
    <vt:lpwstr/>
  </property>
  <property fmtid="{D5CDD505-2E9C-101B-9397-08002B2CF9AE}" pid="15" name="Week">
    <vt:lpwstr/>
  </property>
  <property fmtid="{D5CDD505-2E9C-101B-9397-08002B2CF9AE}" pid="16" name="Staff Category">
    <vt:lpwstr/>
  </property>
  <property fmtid="{D5CDD505-2E9C-101B-9397-08002B2CF9AE}" pid="17" name="Exam Board">
    <vt:lpwstr/>
  </property>
  <property fmtid="{D5CDD505-2E9C-101B-9397-08002B2CF9AE}" pid="18" name="Exam_x0020_Board">
    <vt:lpwstr/>
  </property>
  <property fmtid="{D5CDD505-2E9C-101B-9397-08002B2CF9AE}" pid="19" name="Staff_x0020_Category">
    <vt:lpwstr/>
  </property>
</Properties>
</file>